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77" r:id="rId2"/>
    <p:sldId id="379" r:id="rId3"/>
    <p:sldId id="392" r:id="rId4"/>
    <p:sldId id="389" r:id="rId5"/>
    <p:sldId id="390" r:id="rId6"/>
    <p:sldId id="391" r:id="rId7"/>
    <p:sldId id="394" r:id="rId8"/>
    <p:sldId id="395" r:id="rId9"/>
    <p:sldId id="396" r:id="rId10"/>
  </p:sldIdLst>
  <p:sldSz cx="9144000" cy="6858000" type="screen4x3"/>
  <p:notesSz cx="6815138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D4EAC-1F06-4D79-B582-9190FDE54482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0800" y="944880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E863E-3937-4617-A834-577E6009DB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13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DF528-5649-4200-81A4-B20E458DBCB0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5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957E5-CB1F-4929-8A63-8387C9796C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8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1579-551D-4FD2-A590-931BF810FA3C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21579-551D-4FD2-A590-931BF810FA3C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020E3-5DBD-48ED-A0DB-6AA72F7A9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562600"/>
          </a:xfrm>
          <a:solidFill>
            <a:schemeClr val="bg1"/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mn-MN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mn-MN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ШАРГА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Сумд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2018 </a:t>
            </a:r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ОНЫ ОНХС-ААР ХИЙГДСЭН хєрєнгє оруулалт  </a:t>
            </a:r>
            <a:b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201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ОНд  </a:t>
            </a:r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/ 8 хөтөлбөр төсөл арга хэмжээнд 70602846 төгрөг/                      </a:t>
            </a:r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mn-M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10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 flipH="1">
            <a:off x="609600" y="381000"/>
            <a:ext cx="3505200" cy="5867400"/>
          </a:xfrm>
          <a:prstGeom prst="wedgeRoundRectCallout">
            <a:avLst>
              <a:gd name="adj1" fmla="val -72071"/>
              <a:gd name="adj2" fmla="val -199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Төсөл арга хэмжээний нэр: </a:t>
            </a:r>
            <a:r>
              <a:rPr lang="mn-MN" sz="16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“Сумын хөгжлийн ерөнхий төлөвлөлт ”</a:t>
            </a:r>
            <a:r>
              <a:rPr lang="mn-MN" sz="1600" b="1" i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Нийт төсөвт өртөг 48 750 000  төгрөг </a:t>
            </a:r>
          </a:p>
          <a:p>
            <a:r>
              <a:rPr lang="mn-MN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2017 онд 35 250 000 төгрөг</a:t>
            </a:r>
            <a:endParaRPr lang="mn-MN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Төсөвт өртөг: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13 500 000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төгрөг – 2018 онд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Гүйцэтгэсэн ажлын тоо:   /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Хэрэгжсэн он: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2017-2018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Гүйцэтгэгчийн нэр: Улаанбаатар хотын  “Инженер геодизи”  ХХК</a:t>
            </a:r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Ашиглалтанд хүлээн авсан огноо: 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2017.12.15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Хөрөнгийн эх үүсвэр: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ОНХС </a:t>
            </a:r>
          </a:p>
        </p:txBody>
      </p:sp>
      <p:pic>
        <p:nvPicPr>
          <p:cNvPr id="1026" name="Picture 2" descr="D:\New folder\20180603_0958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7145"/>
            <a:ext cx="4645413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New folder\20180603_095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3505200"/>
            <a:ext cx="4645413" cy="299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0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 flipH="1">
            <a:off x="609600" y="381000"/>
            <a:ext cx="3505200" cy="5867400"/>
          </a:xfrm>
          <a:prstGeom prst="wedgeRoundRectCallout">
            <a:avLst>
              <a:gd name="adj1" fmla="val -72071"/>
              <a:gd name="adj2" fmla="val -199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Төсөл арга хэмжээний нэр: </a:t>
            </a:r>
            <a:r>
              <a:rPr lang="mn-MN" sz="16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“Сумын хөгжлийн ерөнхий төлөвлөлт ”</a:t>
            </a:r>
            <a:endParaRPr lang="mn-MN" sz="16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Төсөвт өртөг: 35 250 000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төгрөг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Гүйцэтгэсэн ажлын тоо:   /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Хэрэгжсэн он: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2017-2018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Гүйцэтгэгчийн нэр: Улаанбаатар хотын  “Инженер геодизи”  ХХК</a:t>
            </a:r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Ашиглалтанд хүлээн авсан огноо: 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2018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.12.15</a:t>
            </a:r>
          </a:p>
          <a:p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Хөрөнгийн эх үүсвэр: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ОНХС </a:t>
            </a:r>
          </a:p>
        </p:txBody>
      </p:sp>
      <p:pic>
        <p:nvPicPr>
          <p:cNvPr id="1026" name="Picture 2" descr="D:\ONHSan zurag 2018\20190115_1009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8" r="16576"/>
          <a:stretch/>
        </p:blipFill>
        <p:spPr bwMode="auto">
          <a:xfrm rot="5400000">
            <a:off x="4876799" y="-135081"/>
            <a:ext cx="3543302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D:\ONHSan zurag 2018\20190115_101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2" r="4041"/>
          <a:stretch/>
        </p:blipFill>
        <p:spPr bwMode="auto">
          <a:xfrm rot="5400000">
            <a:off x="5323610" y="3921620"/>
            <a:ext cx="2649680" cy="291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53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 flipH="1">
            <a:off x="304800" y="152400"/>
            <a:ext cx="4038600" cy="6553200"/>
          </a:xfrm>
          <a:prstGeom prst="wedgeRoundRectCallout">
            <a:avLst>
              <a:gd name="adj1" fmla="val -72071"/>
              <a:gd name="adj2" fmla="val -199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1200" b="1" i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Төсөл арга хэмжээний нэр: </a:t>
            </a:r>
            <a:r>
              <a:rPr lang="mn-MN" sz="16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“ Сумын төвийн загвар гудамж ”</a:t>
            </a:r>
            <a:endParaRPr lang="mn-MN" sz="16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Төсөвт өртөг: 30 000 000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төгрөг </a:t>
            </a:r>
          </a:p>
          <a:p>
            <a:r>
              <a:rPr lang="mn-MN" sz="1400" b="1" i="1" dirty="0" smtClean="0">
                <a:latin typeface="Arial" pitchFamily="34" charset="0"/>
                <a:cs typeface="Arial" pitchFamily="34" charset="0"/>
              </a:rPr>
              <a:t>Гүйцэтгэсэн ажлын тоо:  </a:t>
            </a:r>
          </a:p>
          <a:p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mn-MN" sz="1400" i="1" dirty="0" smtClean="0">
                <a:latin typeface="Arial" pitchFamily="34" charset="0"/>
                <a:cs typeface="Arial" pitchFamily="34" charset="0"/>
              </a:rPr>
              <a:t> 380м урттай, 7,5м өргөн, 10см зузаантай авто зам, бродураар хашлага хийх, замын дагуу 5,5 машины 2 авто зогсоол хийх</a:t>
            </a:r>
          </a:p>
          <a:p>
            <a:r>
              <a:rPr lang="mn-MN" sz="1400" i="1" dirty="0" smtClean="0">
                <a:latin typeface="Arial" pitchFamily="34" charset="0"/>
                <a:cs typeface="Arial" pitchFamily="34" charset="0"/>
              </a:rPr>
              <a:t>Авто замын дагуу 2 эгнээ 1,2м өргөн, 0,05м зузаантай бетон явган зам хийх</a:t>
            </a:r>
          </a:p>
          <a:p>
            <a:r>
              <a:rPr lang="mn-MN" sz="1400" i="1" dirty="0" smtClean="0">
                <a:latin typeface="Arial" pitchFamily="34" charset="0"/>
                <a:cs typeface="Arial" pitchFamily="34" charset="0"/>
              </a:rPr>
              <a:t>4-6ш замын тэмдэг суурилуулах</a:t>
            </a:r>
          </a:p>
          <a:p>
            <a:r>
              <a:rPr lang="mn-MN" sz="1400" i="1" dirty="0" smtClean="0">
                <a:latin typeface="Arial" pitchFamily="34" charset="0"/>
                <a:cs typeface="Arial" pitchFamily="34" charset="0"/>
              </a:rPr>
              <a:t>100м тутамд явган хүний гарц гаргах</a:t>
            </a:r>
          </a:p>
          <a:p>
            <a:r>
              <a:rPr lang="mn-MN" sz="1400" i="1" dirty="0" smtClean="0">
                <a:latin typeface="Arial" pitchFamily="34" charset="0"/>
                <a:cs typeface="Arial" pitchFamily="34" charset="0"/>
              </a:rPr>
              <a:t>Амралтын модон тавцантай 2 ширхэг сандал, 2ш хогийн сав</a:t>
            </a:r>
          </a:p>
          <a:p>
            <a:r>
              <a:rPr lang="mn-MN" sz="1400" i="1" dirty="0" smtClean="0">
                <a:latin typeface="Arial" pitchFamily="34" charset="0"/>
                <a:cs typeface="Arial" pitchFamily="34" charset="0"/>
              </a:rPr>
              <a:t>Замын дагуу 2эгнээ 16ш гэрэлтүүлэг суурилуулах</a:t>
            </a:r>
          </a:p>
          <a:p>
            <a:r>
              <a:rPr lang="mn-MN" sz="1400" i="1" dirty="0" smtClean="0">
                <a:latin typeface="Arial" pitchFamily="34" charset="0"/>
                <a:cs typeface="Arial" pitchFamily="34" charset="0"/>
              </a:rPr>
              <a:t>Ногоон зурвас 2эгнээ м1-ийн өргөнтэй</a:t>
            </a:r>
          </a:p>
          <a:p>
            <a:r>
              <a:rPr lang="mn-MN" sz="1400" i="1" dirty="0" smtClean="0">
                <a:latin typeface="Arial" pitchFamily="34" charset="0"/>
                <a:cs typeface="Arial" pitchFamily="34" charset="0"/>
              </a:rPr>
              <a:t>0,4м өндөр, 0,5м өргөн 3м урт харьцаатай модон сараалжин цэцгийн мандал 87ш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</a:p>
          <a:p>
            <a:endParaRPr lang="mn-MN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200" b="1" i="1" dirty="0" smtClean="0">
                <a:latin typeface="Arial" pitchFamily="34" charset="0"/>
                <a:cs typeface="Arial" pitchFamily="34" charset="0"/>
              </a:rPr>
              <a:t>    Хэрэгжсэн он: 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2018-2019</a:t>
            </a:r>
            <a:r>
              <a:rPr lang="mn-MN" sz="12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mn-MN" sz="1200" b="1" i="1" dirty="0" smtClean="0">
                <a:latin typeface="Arial" pitchFamily="34" charset="0"/>
                <a:cs typeface="Arial" pitchFamily="34" charset="0"/>
              </a:rPr>
              <a:t>    Гүйцэтгэгчийн нэр: Говь-Алтай аймгийн  “Айргийн хад”  ХХК</a:t>
            </a:r>
            <a:endParaRPr lang="mn-MN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200" b="1" i="1" dirty="0" smtClean="0">
                <a:latin typeface="Arial" pitchFamily="34" charset="0"/>
                <a:cs typeface="Arial" pitchFamily="34" charset="0"/>
              </a:rPr>
              <a:t>   Ашиглалтанд хүлээн авсан огноо:  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Ажил хийгдэж дуусаагүй байгаа</a:t>
            </a:r>
          </a:p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2018 онд олгосон санхүүжилт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-29 963 296 төгрөг</a:t>
            </a:r>
          </a:p>
          <a:p>
            <a:r>
              <a:rPr lang="mn-MN" sz="1200" b="1" i="1" dirty="0" smtClean="0">
                <a:latin typeface="Arial" pitchFamily="34" charset="0"/>
                <a:cs typeface="Arial" pitchFamily="34" charset="0"/>
              </a:rPr>
              <a:t>   Хөрөнгийн эх үүсвэр: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ОНХС </a:t>
            </a:r>
          </a:p>
        </p:txBody>
      </p:sp>
      <p:pic>
        <p:nvPicPr>
          <p:cNvPr id="2050" name="Picture 2" descr="D:\ONHSan zurag 2018\20181031_0942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95800" y="256308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ONHSan zurag 2018\20181031_094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75200" y="3714750"/>
            <a:ext cx="39878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08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 flipH="1">
            <a:off x="457200" y="152400"/>
            <a:ext cx="3886200" cy="6553200"/>
          </a:xfrm>
          <a:prstGeom prst="wedgeRoundRectCallout">
            <a:avLst>
              <a:gd name="adj1" fmla="val -72071"/>
              <a:gd name="adj2" fmla="val -199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Төсөл арга хэмжээний нэр: </a:t>
            </a:r>
            <a:r>
              <a:rPr lang="mn-MN" sz="16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“ Мал угаалгын зөөврийн хашаа ванн”</a:t>
            </a:r>
            <a:endParaRPr lang="mn-MN" sz="16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Төсөвт өртөг: 6 000 000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төгрөг 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Гүйцэтгэсэн ажлын тоо:  </a:t>
            </a:r>
          </a:p>
          <a:p>
            <a:endParaRPr lang="mn-MN" sz="1600" i="1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mn-MN" sz="1600" i="1" dirty="0" smtClean="0">
                <a:latin typeface="Arial" pitchFamily="34" charset="0"/>
                <a:cs typeface="Arial" pitchFamily="34" charset="0"/>
              </a:rPr>
              <a:t>  Нийт 80м хашаа, тус бүр нь 2м-ийн урттай 40ш  цагаан өнгөтэй хавтан хашаа, хавтан бүрд 2ш түгжээтэй, дээд доод голд 0,8м өргөнтэй, 5м урт урттай суурин ванны нүх ухсан, 120м берзинт, 120м плёнкон цаас зэргийн нийлүүлсэн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</a:p>
          <a:p>
            <a:endParaRPr lang="mn-M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Хэрэгжсэн он: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2018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Олгосон санхүүжилт: 5 935 000 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Гүйцэтгэгчийн нэр: Баянгол багийн иргэн С.Баянмөнх </a:t>
            </a:r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Ашиглалтанд хүлээн авсан огноо: 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2018.08.22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Хөрөнгийн эх үүсвэр: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ОНХС </a:t>
            </a:r>
          </a:p>
        </p:txBody>
      </p:sp>
      <p:pic>
        <p:nvPicPr>
          <p:cNvPr id="3074" name="Picture 2" descr="D:\ONHSan zurag 2018\20180830_121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77052" y="271689"/>
            <a:ext cx="4514548" cy="338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ONHSan zurag 2018\20180830_121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91228" y="3733800"/>
            <a:ext cx="3895572" cy="292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17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 flipH="1">
            <a:off x="457200" y="152400"/>
            <a:ext cx="3276600" cy="6172200"/>
          </a:xfrm>
          <a:prstGeom prst="wedgeRoundRectCallout">
            <a:avLst>
              <a:gd name="adj1" fmla="val -72071"/>
              <a:gd name="adj2" fmla="val -199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Төсөл арга хэмжээний нэр: </a:t>
            </a:r>
            <a:r>
              <a:rPr lang="mn-MN" sz="16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“ Худгийн насос, засварлах үйлчилгээ” </a:t>
            </a:r>
            <a:endParaRPr lang="mn-MN" sz="16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Төсөвт өртөг: 3 552 000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төгрөг 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Гүйцэтгэсэн ажлын тоо:  </a:t>
            </a:r>
          </a:p>
          <a:p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mn-MN" sz="1600" i="1" dirty="0" smtClean="0">
                <a:latin typeface="Arial" pitchFamily="34" charset="0"/>
                <a:cs typeface="Arial" pitchFamily="34" charset="0"/>
              </a:rPr>
              <a:t> Сумын ундны худгийн насосыг сольсон.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endParaRPr lang="mn-M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Хэрэгжсэн он: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2018</a:t>
            </a:r>
          </a:p>
          <a:p>
            <a:endParaRPr lang="mn-MN" sz="16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Гүйцэтгэгчийн нэр: Говь-Алтай амйгийн “Ус-Алтай” ХХК</a:t>
            </a:r>
          </a:p>
          <a:p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Ашиглалтанд хүлээн 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авсан огноо: 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2018.05.11</a:t>
            </a:r>
          </a:p>
          <a:p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Хөрөнгийн эх 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үүсвэр: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ОНХС </a:t>
            </a:r>
          </a:p>
        </p:txBody>
      </p:sp>
      <p:pic>
        <p:nvPicPr>
          <p:cNvPr id="3074" name="Picture 2" descr="D:\New folder (2)\20180627_1428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r="2901" b="2901"/>
          <a:stretch/>
        </p:blipFill>
        <p:spPr bwMode="auto">
          <a:xfrm>
            <a:off x="4267200" y="304800"/>
            <a:ext cx="4572000" cy="33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ONHSan zurag 2018\20180522_1451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9" r="26065"/>
          <a:stretch/>
        </p:blipFill>
        <p:spPr bwMode="auto">
          <a:xfrm rot="5400000">
            <a:off x="3842361" y="3461361"/>
            <a:ext cx="2867891" cy="362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ONHSan zurag 2018\20180522_15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79738" y="4438074"/>
            <a:ext cx="2796308" cy="167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17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 flipH="1">
            <a:off x="457200" y="152400"/>
            <a:ext cx="3657600" cy="6553200"/>
          </a:xfrm>
          <a:prstGeom prst="wedgeRoundRectCallout">
            <a:avLst>
              <a:gd name="adj1" fmla="val -72071"/>
              <a:gd name="adj2" fmla="val -199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Төсөл арга хэмжээний нэр: </a:t>
            </a:r>
            <a:r>
              <a:rPr lang="mn-MN" sz="16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“ Цаг уурын автомат станцын өргөтгөл, цахилгааны шугам татах” </a:t>
            </a:r>
            <a:endParaRPr lang="mn-MN" sz="16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Төсөвт өртөг: 2 000 000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төгрөг 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Гүйцэтгэсэн ажлын тоо:  </a:t>
            </a:r>
          </a:p>
          <a:p>
            <a:endParaRPr lang="mn-MN" sz="1600" i="1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mn-MN" sz="1600" i="1" dirty="0" smtClean="0">
                <a:latin typeface="Arial" pitchFamily="34" charset="0"/>
                <a:cs typeface="Arial" pitchFamily="34" charset="0"/>
              </a:rPr>
              <a:t> гадна торыг шинэчилсэн.Торны өндөр 180см, шонгийн өндөр 230 см, газарт 50см суулгасан, хөрсний талбай 4Х6, цахилгааны шугам татсан газар доогуур 150м, пускатель, тоолуур, шит 0,4квт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endParaRPr lang="mn-M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Хэрэгжсэн он: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2018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Олгосон санхүүжилт 1990000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Гүйцэтгэгчийн нэр: Баянгол багийн иргэн Д.Ганбаатар</a:t>
            </a:r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Ашиглалтанд хүлээн авсан огноо: 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2018.07.27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Хөрөнгийн эх үүсвэр: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ОНХС </a:t>
            </a:r>
          </a:p>
        </p:txBody>
      </p:sp>
      <p:pic>
        <p:nvPicPr>
          <p:cNvPr id="5122" name="Picture 2" descr="D:\ONHSan zurag 2018\20180803_1722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31"/>
          <a:stretch/>
        </p:blipFill>
        <p:spPr bwMode="auto">
          <a:xfrm rot="5400000">
            <a:off x="3378381" y="852896"/>
            <a:ext cx="4332514" cy="338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ONHSan zurag 2018\20180803_1723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46577" y="4431108"/>
            <a:ext cx="2843115" cy="170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27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 flipH="1">
            <a:off x="304800" y="152400"/>
            <a:ext cx="3657600" cy="6553200"/>
          </a:xfrm>
          <a:prstGeom prst="wedgeRoundRectCallout">
            <a:avLst>
              <a:gd name="adj1" fmla="val -72071"/>
              <a:gd name="adj2" fmla="val -199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Төсөл арга хэмжээний нэр: </a:t>
            </a:r>
            <a:r>
              <a:rPr lang="mn-MN" sz="16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“ Гамшгийн сан” хөтөлбөр</a:t>
            </a:r>
            <a:endParaRPr lang="mn-MN" sz="16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Төсөвт өртөг: 754 200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төгрөг 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Гүйцэтгэсэн ажлын тоо:  </a:t>
            </a:r>
          </a:p>
          <a:p>
            <a:endParaRPr lang="mn-MN" sz="1600" i="1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mn-MN" sz="1600" i="1" dirty="0" smtClean="0">
                <a:latin typeface="Arial" pitchFamily="34" charset="0"/>
                <a:cs typeface="Arial" pitchFamily="34" charset="0"/>
              </a:rPr>
              <a:t> Сумын төвд өвөлжилт хүндэрсэнтэй холбоотой өвс тэжээл татах /263л/ шатахуун болон золбин нохой устгахад /100л/ нийт шатахуун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/363л/</a:t>
            </a:r>
          </a:p>
          <a:p>
            <a:endParaRPr lang="mn-M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Хэрэгжсэн он: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2018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Олгосон санхүүжилт 662550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Гүйцэтгэгчийн нэр: Ашиглалтанд хүлээн авсан огноо:   </a:t>
            </a:r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Хөрөнгийн эх үүсвэр: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ОНХС </a:t>
            </a:r>
          </a:p>
        </p:txBody>
      </p:sp>
      <p:sp>
        <p:nvSpPr>
          <p:cNvPr id="5" name="Rounded Rectangular Callout 4"/>
          <p:cNvSpPr/>
          <p:nvPr/>
        </p:nvSpPr>
        <p:spPr>
          <a:xfrm flipH="1">
            <a:off x="4724400" y="152400"/>
            <a:ext cx="3657600" cy="6553200"/>
          </a:xfrm>
          <a:prstGeom prst="wedgeRoundRectCallout">
            <a:avLst>
              <a:gd name="adj1" fmla="val -72071"/>
              <a:gd name="adj2" fmla="val -199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Төсөл арга хэмжээний нэр: </a:t>
            </a:r>
            <a:r>
              <a:rPr lang="mn-MN" sz="16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“Сумын аюулгүйн нөөц,  Гамшгийн нөөц сан” </a:t>
            </a:r>
            <a:endParaRPr lang="mn-MN" sz="16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Төсөвт өртөг: 10 000 000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төгрөг 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Гүйцэтгэсэн ажлын тоо:  </a:t>
            </a:r>
          </a:p>
          <a:p>
            <a:endParaRPr lang="mn-MN" sz="1600" i="1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mn-MN" sz="1600" i="1" dirty="0" smtClean="0">
                <a:latin typeface="Arial" pitchFamily="34" charset="0"/>
                <a:cs typeface="Arial" pitchFamily="34" charset="0"/>
              </a:rPr>
              <a:t> Сум бүрт аймгийн гамшгийн сангаас 10 сая төгрөг хуваарилсан. 700ш хивэг /12000/, 300ш овъёос/19500/  татан авсан.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endParaRPr lang="mn-M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Хэрэгжсэн он: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2018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Олгосон санхүүжилт 10 000 000</a:t>
            </a: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 Гүйцэтгэгчийн нэр: </a:t>
            </a:r>
            <a:endParaRPr lang="en-US" sz="16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Увс аймгийн “Тэс дарцагт” ХХК</a:t>
            </a:r>
            <a:endParaRPr lang="en-US" sz="16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Ашиглалтанд хүлээн авсан огноо:   </a:t>
            </a:r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b="1" i="1" dirty="0" smtClean="0">
                <a:latin typeface="Arial" pitchFamily="34" charset="0"/>
                <a:cs typeface="Arial" pitchFamily="34" charset="0"/>
              </a:rPr>
              <a:t>   Хөрөнгийн эх үүсвэр: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ОНХС </a:t>
            </a:r>
          </a:p>
        </p:txBody>
      </p:sp>
    </p:spTree>
    <p:extLst>
      <p:ext uri="{BB962C8B-B14F-4D97-AF65-F5344CB8AC3E}">
        <p14:creationId xmlns:p14="http://schemas.microsoft.com/office/powerpoint/2010/main" val="163624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883581"/>
              </p:ext>
            </p:extLst>
          </p:nvPr>
        </p:nvGraphicFramePr>
        <p:xfrm>
          <a:off x="284851" y="1371600"/>
          <a:ext cx="8686799" cy="5257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656"/>
                <a:gridCol w="4333298"/>
                <a:gridCol w="500805"/>
                <a:gridCol w="1121104"/>
                <a:gridCol w="1001613"/>
                <a:gridCol w="1235323"/>
              </a:tblGrid>
              <a:tr h="492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д/д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Төсөл, арга хэмжээний нэр, хүчин чадал, байршил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Эхлэх, дуусах хугацаа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Төсөвт өртөг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2019 онд санхүүжих дүн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 anchor="ctr"/>
                </a:tc>
              </a:tr>
              <a:tr h="328124"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mn-MN" sz="1200">
                          <a:effectLst/>
                        </a:rPr>
                        <a:t>Шилжих хөрөнгө оруулалт, хөтөлбөр төсөл арга хэмжээ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</a:tr>
              <a:tr h="2481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1.1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</a:tr>
              <a:tr h="248106"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mn-MN" sz="1200">
                          <a:effectLst/>
                        </a:rPr>
                        <a:t>Шинээр эхлэх хөрөнгө оруулалт 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41793.8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</a:tr>
              <a:tr h="277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mn-MN" sz="1200" dirty="0">
                          <a:effectLst/>
                        </a:rPr>
                        <a:t> Сумын төвийн хаягжуулалт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2019 </a:t>
                      </a:r>
                      <a:r>
                        <a:rPr lang="mn-MN" sz="1200" dirty="0" smtClean="0">
                          <a:effectLst/>
                        </a:rPr>
                        <a:t>он</a:t>
                      </a:r>
                      <a:endParaRPr lang="en-US" sz="1100" dirty="0">
                        <a:effectLst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5000.0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5000.0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</a:tr>
              <a:tr h="3281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mn-MN" sz="1200">
                          <a:effectLst/>
                        </a:rPr>
                        <a:t>  Өвсний агуулах барих / Сондуулт  багт/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2019 он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20000.0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20000.0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</a:tr>
              <a:tr h="3281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mn-MN" sz="1200">
                          <a:effectLst/>
                        </a:rPr>
                        <a:t>  Камертай болох /Сумын төвд 4ш/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2019 он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10000.0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10000.0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</a:tr>
              <a:tr h="3281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mn-MN" sz="1200">
                          <a:effectLst/>
                        </a:rPr>
                        <a:t>  Нярайн шарлагын аппарат /Сумын төвд/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2019 он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5000.0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5000.0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</a:tr>
              <a:tr h="3281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mn-MN" sz="1200">
                          <a:effectLst/>
                        </a:rPr>
                        <a:t>  Нийтийн бие засах газартай болох /Сумын төвд 2ш/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2019 он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1793.8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1793.8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</a:tr>
              <a:tr h="248106"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mn-MN" sz="1200">
                          <a:effectLst/>
                        </a:rPr>
                        <a:t>ОНХС-аас санхүүжих суурь зардал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III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38000.0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</a:tr>
              <a:tr h="2481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3.1 Наадмын талбайн засвар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2019 он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2000.0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2000.0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</a:tr>
              <a:tr h="2481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3.2 Гудамжны гэрэлтүүлгийн засвар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2019 он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20000.0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20000.0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</a:tr>
              <a:tr h="3333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3.3 Үлийн цагаан оготно устгах /Хамтын хүч багт/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2019 он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5000.0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5000.0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</a:tr>
              <a:tr h="3281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3.4 Өвөлжөө, хаваржааны ариутгал хийх</a:t>
                      </a:r>
                      <a:r>
                        <a:rPr lang="en-US" sz="1200">
                          <a:effectLst/>
                        </a:rPr>
                        <a:t> /</a:t>
                      </a:r>
                      <a:r>
                        <a:rPr lang="mn-MN" sz="1200">
                          <a:effectLst/>
                        </a:rPr>
                        <a:t>Улаан туг багт/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2019 он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6000.0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6000.0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</a:tr>
              <a:tr h="2481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3.5 Баяр наадам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2019 он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5000.0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5000.0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</a:tr>
              <a:tr h="411802"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mn-MN" sz="1200">
                          <a:effectLst/>
                        </a:rPr>
                        <a:t>Сум, дүүргийн орон нутгийн хөгжлийн санд олгох орлогын шилжүүлэг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IV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79793.8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</a:tr>
              <a:tr h="2858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НИЙТ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79793.8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87" marR="43587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32640" y="92332"/>
            <a:ext cx="9321783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429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429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429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429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429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29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29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29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29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25" algn="l"/>
              </a:tabLst>
            </a:pPr>
            <a:r>
              <a:rPr kumimoji="0" lang="mn-M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Шарга сумын Иргэдийн Төлөөлөгчдийн Хурлын            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25" algn="l"/>
              </a:tabLst>
            </a:pPr>
            <a:r>
              <a:rPr kumimoji="0" lang="mn-M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2018 оны 12 дугаар сарын 17-ны өдрийн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25" algn="l"/>
              </a:tabLst>
            </a:pPr>
            <a:r>
              <a:rPr kumimoji="0" lang="mn-M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11 дүгээр тогтоолын 2 дугаар хавсралт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25" algn="l"/>
              </a:tabLst>
            </a:pPr>
            <a:r>
              <a:rPr kumimoji="0" lang="mn-M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Говь-Алтай аймгийн Шарга сумын Орон нутгийн хөгжлийн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25" algn="l"/>
              </a:tabLst>
            </a:pPr>
            <a:r>
              <a:rPr kumimoji="0" lang="mn-M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сангийн хөрөнгөөр хэрэгжүүлэх хөрөнгө оруулалт,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25" algn="l"/>
              </a:tabLst>
            </a:pPr>
            <a:r>
              <a:rPr kumimoji="0" lang="mn-M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хөтөлбөр, төсөл,  арга хэмжээний жагсаалт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29125" algn="l"/>
              </a:tabLst>
            </a:pPr>
            <a:r>
              <a:rPr kumimoji="0" lang="mn-M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25" algn="l"/>
              </a:tabLst>
            </a:pPr>
            <a:r>
              <a:rPr kumimoji="0" lang="mn-M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mn-M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888</Words>
  <Application>Microsoft Office PowerPoint</Application>
  <PresentationFormat>On-screen Show (4:3)</PresentationFormat>
  <Paragraphs>199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 ШАРГА Сумд                                                              2018 ОНЫ ОНХС-ААР ХИЙГДСЭН хєрєнгє оруулалт      2018 ОНд  / 8 хөтөлбөр төсөл арга хэмжээнд 70602846 төгрөг/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ШАРГА Сумд                                                              2013-2014 ОНЫ ОНХС-ААР ХИЙГДСЭН АЖИЛ                             </dc:title>
  <dc:creator>Turiin san</dc:creator>
  <cp:lastModifiedBy>User</cp:lastModifiedBy>
  <cp:revision>80</cp:revision>
  <dcterms:modified xsi:type="dcterms:W3CDTF">2019-03-20T10:14:46Z</dcterms:modified>
</cp:coreProperties>
</file>